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E70D-8375-4B7C-8872-1F671418E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A7FC55-8980-4FD9-92FF-DE637431A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3A9A6E-D8F5-4294-84EA-329DF5238A1D}"/>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5" name="Footer Placeholder 4">
            <a:extLst>
              <a:ext uri="{FF2B5EF4-FFF2-40B4-BE49-F238E27FC236}">
                <a16:creationId xmlns:a16="http://schemas.microsoft.com/office/drawing/2014/main" id="{0EA16427-4F37-4BE9-A531-D95ECDBC6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423F68-A5A0-41A1-AF6E-90A4B51C771D}"/>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165470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F2A0-566E-41B0-A970-EECEA40700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E81C22-FC9A-43EB-B59E-92B13F747E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9875E-3509-4685-BA64-E8918B1443D5}"/>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5" name="Footer Placeholder 4">
            <a:extLst>
              <a:ext uri="{FF2B5EF4-FFF2-40B4-BE49-F238E27FC236}">
                <a16:creationId xmlns:a16="http://schemas.microsoft.com/office/drawing/2014/main" id="{97D6B39D-59C9-4AD6-A584-3622EBAB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CAD04E-4E83-41C0-A154-B766295606EE}"/>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194554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00CEC-B2EE-45B2-B33D-DA80141974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27DFFC-8920-4DAC-9505-62ACF22A3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7151B7-22E2-40D1-9AAA-5A65034FFF2A}"/>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5" name="Footer Placeholder 4">
            <a:extLst>
              <a:ext uri="{FF2B5EF4-FFF2-40B4-BE49-F238E27FC236}">
                <a16:creationId xmlns:a16="http://schemas.microsoft.com/office/drawing/2014/main" id="{3758D8AD-B35D-4F00-A376-8350DE0DA8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61461-C070-44B2-9DBC-1BBD6CDC383C}"/>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129151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F315-B0A1-487D-8949-300CEA0EFE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4278FB-D7E4-4BE2-A2FE-517330BD6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3D515-83DC-4C2C-AC49-79D4F3EE944B}"/>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5" name="Footer Placeholder 4">
            <a:extLst>
              <a:ext uri="{FF2B5EF4-FFF2-40B4-BE49-F238E27FC236}">
                <a16:creationId xmlns:a16="http://schemas.microsoft.com/office/drawing/2014/main" id="{AEA9B22C-8EEC-4928-8B20-153F2AD58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43189-AB29-45AC-8C8A-D57E9727FA3C}"/>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344074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F94E-A1CC-4D51-93F9-DA8AE0A7C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626F04-39F6-4C90-BAD8-0EF7FBBB83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B01254-07EB-4832-B44D-A3BB7A18E259}"/>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5" name="Footer Placeholder 4">
            <a:extLst>
              <a:ext uri="{FF2B5EF4-FFF2-40B4-BE49-F238E27FC236}">
                <a16:creationId xmlns:a16="http://schemas.microsoft.com/office/drawing/2014/main" id="{1CAE19F1-5492-4713-809E-B9DE5B8BD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A4F84-2F65-4348-8A57-30AFD57FF216}"/>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262689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8CBE-1EE8-4048-AE04-DE89970242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064742-9E3A-4B89-9E36-BB01E33F1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019507-3C12-4EC6-942A-9F3AE44ADE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2B4DDC-1335-4409-B2D5-E16927745670}"/>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6" name="Footer Placeholder 5">
            <a:extLst>
              <a:ext uri="{FF2B5EF4-FFF2-40B4-BE49-F238E27FC236}">
                <a16:creationId xmlns:a16="http://schemas.microsoft.com/office/drawing/2014/main" id="{F5B59E9B-AC27-4609-A9D4-F1163189B8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3399E-982F-4E60-B43A-7D86FF9AAE47}"/>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154963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3F01-7173-4571-8C5E-DD693F73D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9AB22E-EFC3-476D-A096-13697020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FEFC98-1D71-499B-99FD-EFD7314EDE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970C4D-2D07-43BB-9F33-F7EFBF488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C6F6-C2C3-4EE5-A03F-FFE2466A82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EC652B-887E-428C-BE5F-77189649C168}"/>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8" name="Footer Placeholder 7">
            <a:extLst>
              <a:ext uri="{FF2B5EF4-FFF2-40B4-BE49-F238E27FC236}">
                <a16:creationId xmlns:a16="http://schemas.microsoft.com/office/drawing/2014/main" id="{97FEDAAA-0C12-4A8C-9569-7A1BEBA574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DB9248-2252-45B2-B662-9DCC9D773412}"/>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70286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850C-5B0E-4E37-B9C4-9EF64E4B21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AD2CF3-9DA0-4032-B3F6-8B872E8F5B05}"/>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4" name="Footer Placeholder 3">
            <a:extLst>
              <a:ext uri="{FF2B5EF4-FFF2-40B4-BE49-F238E27FC236}">
                <a16:creationId xmlns:a16="http://schemas.microsoft.com/office/drawing/2014/main" id="{1AD837C6-18A9-4D1C-BA74-EF88B235EB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B30638-E51D-4986-B4EB-25BF823BB1EB}"/>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31900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76131-8600-4AE4-9E7A-06D74FCEA995}"/>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3" name="Footer Placeholder 2">
            <a:extLst>
              <a:ext uri="{FF2B5EF4-FFF2-40B4-BE49-F238E27FC236}">
                <a16:creationId xmlns:a16="http://schemas.microsoft.com/office/drawing/2014/main" id="{477D764C-CE1D-4169-AE91-EAFF1125CA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32BFB5-9D05-4607-A4DE-5F25C38FC720}"/>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331760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AD75-3F14-4604-9784-C85F4FC29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0217E3-1E7A-4328-9A54-08ED154CE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5E7271-3872-4B49-9F6C-BB4BB4EB5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DDB40-1167-43DD-BA4A-DE8BAE60ED83}"/>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6" name="Footer Placeholder 5">
            <a:extLst>
              <a:ext uri="{FF2B5EF4-FFF2-40B4-BE49-F238E27FC236}">
                <a16:creationId xmlns:a16="http://schemas.microsoft.com/office/drawing/2014/main" id="{ADCCE4CD-71CC-4C8E-981D-D75F670A73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70DE7-4D7B-44F0-9459-B1AEE5F73981}"/>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338848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625E-CEC6-4323-8E9F-FA8E0A6DE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8A67A5-144B-4560-8A47-7992C1FB4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3AE094-01FF-49C7-B95C-47958C859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7CC5E-A72E-40FF-8978-3E2A5475A543}"/>
              </a:ext>
            </a:extLst>
          </p:cNvPr>
          <p:cNvSpPr>
            <a:spLocks noGrp="1"/>
          </p:cNvSpPr>
          <p:nvPr>
            <p:ph type="dt" sz="half" idx="10"/>
          </p:nvPr>
        </p:nvSpPr>
        <p:spPr/>
        <p:txBody>
          <a:bodyPr/>
          <a:lstStyle/>
          <a:p>
            <a:fld id="{5435E60E-5CA1-471D-9CF1-5322DB085C31}" type="datetimeFigureOut">
              <a:rPr lang="en-GB" smtClean="0"/>
              <a:t>19/06/2020</a:t>
            </a:fld>
            <a:endParaRPr lang="en-GB"/>
          </a:p>
        </p:txBody>
      </p:sp>
      <p:sp>
        <p:nvSpPr>
          <p:cNvPr id="6" name="Footer Placeholder 5">
            <a:extLst>
              <a:ext uri="{FF2B5EF4-FFF2-40B4-BE49-F238E27FC236}">
                <a16:creationId xmlns:a16="http://schemas.microsoft.com/office/drawing/2014/main" id="{784FCC16-A96D-4DB0-9019-C9438238D0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A794B3-9F1D-4EFE-936A-00B23755AABA}"/>
              </a:ext>
            </a:extLst>
          </p:cNvPr>
          <p:cNvSpPr>
            <a:spLocks noGrp="1"/>
          </p:cNvSpPr>
          <p:nvPr>
            <p:ph type="sldNum" sz="quarter" idx="12"/>
          </p:nvPr>
        </p:nvSpPr>
        <p:spPr/>
        <p:txBody>
          <a:bodyPr/>
          <a:lstStyle/>
          <a:p>
            <a:fld id="{7C2B148F-62C4-4D12-8B55-4CFCCB927002}" type="slidenum">
              <a:rPr lang="en-GB" smtClean="0"/>
              <a:t>‹#›</a:t>
            </a:fld>
            <a:endParaRPr lang="en-GB"/>
          </a:p>
        </p:txBody>
      </p:sp>
    </p:spTree>
    <p:extLst>
      <p:ext uri="{BB962C8B-B14F-4D97-AF65-F5344CB8AC3E}">
        <p14:creationId xmlns:p14="http://schemas.microsoft.com/office/powerpoint/2010/main" val="301176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D50E7-13DD-4559-9C53-27E20044C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F233F1-B860-4577-8CDD-36AC7B0AD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16B352-9AA6-4EE5-9693-20341C012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5E60E-5CA1-471D-9CF1-5322DB085C31}" type="datetimeFigureOut">
              <a:rPr lang="en-GB" smtClean="0"/>
              <a:t>19/06/2020</a:t>
            </a:fld>
            <a:endParaRPr lang="en-GB"/>
          </a:p>
        </p:txBody>
      </p:sp>
      <p:sp>
        <p:nvSpPr>
          <p:cNvPr id="5" name="Footer Placeholder 4">
            <a:extLst>
              <a:ext uri="{FF2B5EF4-FFF2-40B4-BE49-F238E27FC236}">
                <a16:creationId xmlns:a16="http://schemas.microsoft.com/office/drawing/2014/main" id="{45BB9020-8530-4D5A-A277-A83AECA29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DC8A4F-0FFE-41BE-B951-7FA85E2D1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B148F-62C4-4D12-8B55-4CFCCB927002}" type="slidenum">
              <a:rPr lang="en-GB" smtClean="0"/>
              <a:t>‹#›</a:t>
            </a:fld>
            <a:endParaRPr lang="en-GB"/>
          </a:p>
        </p:txBody>
      </p:sp>
    </p:spTree>
    <p:extLst>
      <p:ext uri="{BB962C8B-B14F-4D97-AF65-F5344CB8AC3E}">
        <p14:creationId xmlns:p14="http://schemas.microsoft.com/office/powerpoint/2010/main" val="22384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F76284F2-F33A-4754-853F-F0ABE19F4AAE}"/>
              </a:ext>
            </a:extLst>
          </p:cNvPr>
          <p:cNvSpPr>
            <a:spLocks noGrp="1"/>
          </p:cNvSpPr>
          <p:nvPr>
            <p:ph type="ctrTitle"/>
          </p:nvPr>
        </p:nvSpPr>
        <p:spPr>
          <a:xfrm>
            <a:off x="168813" y="982949"/>
            <a:ext cx="4886258" cy="4827008"/>
          </a:xfrm>
        </p:spPr>
        <p:txBody>
          <a:bodyPr anchor="t">
            <a:noAutofit/>
          </a:bodyPr>
          <a:lstStyle/>
          <a:p>
            <a:pPr algn="l"/>
            <a:r>
              <a:rPr lang="en-GB" sz="4400" b="1" dirty="0">
                <a:solidFill>
                  <a:srgbClr val="FFFFFF"/>
                </a:solidFill>
              </a:rPr>
              <a:t>St. Alexander </a:t>
            </a:r>
            <a:r>
              <a:rPr lang="en-GB" sz="4400" b="1" dirty="0" err="1">
                <a:solidFill>
                  <a:srgbClr val="FFFFFF"/>
                </a:solidFill>
              </a:rPr>
              <a:t>Schmorell</a:t>
            </a:r>
            <a:r>
              <a:rPr lang="en-GB" sz="4400" b="1" dirty="0">
                <a:solidFill>
                  <a:srgbClr val="FFFFFF"/>
                </a:solidFill>
              </a:rPr>
              <a:t>,</a:t>
            </a:r>
            <a:br>
              <a:rPr lang="en-GB" sz="4400" b="1" dirty="0">
                <a:solidFill>
                  <a:srgbClr val="FFFFFF"/>
                </a:solidFill>
              </a:rPr>
            </a:br>
            <a:r>
              <a:rPr lang="en-GB" sz="4400" i="1" dirty="0">
                <a:solidFill>
                  <a:srgbClr val="FFFFFF"/>
                </a:solidFill>
              </a:rPr>
              <a:t>also known as </a:t>
            </a:r>
            <a:br>
              <a:rPr lang="en-GB" sz="4400" b="1" dirty="0">
                <a:solidFill>
                  <a:srgbClr val="FFFFFF"/>
                </a:solidFill>
              </a:rPr>
            </a:br>
            <a:r>
              <a:rPr lang="en-GB" sz="4400" b="1" dirty="0">
                <a:solidFill>
                  <a:srgbClr val="FFFFFF"/>
                </a:solidFill>
              </a:rPr>
              <a:t> St. Alexander of Munich</a:t>
            </a:r>
            <a:br>
              <a:rPr lang="en-GB" sz="3600" dirty="0">
                <a:solidFill>
                  <a:srgbClr val="FFFFFF"/>
                </a:solidFill>
              </a:rPr>
            </a:br>
            <a:br>
              <a:rPr lang="en-GB" sz="3600" dirty="0">
                <a:solidFill>
                  <a:srgbClr val="FFFFFF"/>
                </a:solidFill>
              </a:rPr>
            </a:br>
            <a:br>
              <a:rPr lang="en-GB" sz="2400" dirty="0">
                <a:solidFill>
                  <a:srgbClr val="FFFFFF"/>
                </a:solidFill>
              </a:rPr>
            </a:br>
            <a:r>
              <a:rPr lang="en-GB" sz="2400" dirty="0">
                <a:solidFill>
                  <a:srgbClr val="FFFFFF"/>
                </a:solidFill>
              </a:rPr>
              <a:t>03/16.09.1917, Orenburg, Russia – 13.07.1943, Munich, Germany</a:t>
            </a:r>
          </a:p>
        </p:txBody>
      </p:sp>
      <p:sp>
        <p:nvSpPr>
          <p:cNvPr id="14" name="Rectangle 13">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rson&#10;&#10;Description automatically generated">
            <a:extLst>
              <a:ext uri="{FF2B5EF4-FFF2-40B4-BE49-F238E27FC236}">
                <a16:creationId xmlns:a16="http://schemas.microsoft.com/office/drawing/2014/main" id="{0ED53E42-FA46-4030-AC1B-3A42EA15A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262" y="192567"/>
            <a:ext cx="4876225" cy="6472866"/>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296584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733324">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E7DFD2-32FA-410F-A6A7-94410DD949D8}"/>
              </a:ext>
            </a:extLst>
          </p:cNvPr>
          <p:cNvSpPr>
            <a:spLocks noGrp="1"/>
          </p:cNvSpPr>
          <p:nvPr>
            <p:ph type="title"/>
          </p:nvPr>
        </p:nvSpPr>
        <p:spPr>
          <a:xfrm>
            <a:off x="4501414" y="552224"/>
            <a:ext cx="6918387" cy="1179113"/>
          </a:xfrm>
        </p:spPr>
        <p:txBody>
          <a:bodyPr vert="horz" lIns="91440" tIns="45720" rIns="91440" bIns="45720" rtlCol="0" anchor="b">
            <a:normAutofit fontScale="90000"/>
          </a:bodyPr>
          <a:lstStyle/>
          <a:p>
            <a:r>
              <a:rPr lang="en-US" sz="4800" dirty="0">
                <a:solidFill>
                  <a:srgbClr val="FFFFFF"/>
                </a:solidFill>
              </a:rPr>
              <a:t>Martyred at the age of 25 due to his resistance to Nazism. </a:t>
            </a:r>
          </a:p>
        </p:txBody>
      </p:sp>
      <p:sp>
        <p:nvSpPr>
          <p:cNvPr id="3" name="Content Placeholder 2">
            <a:extLst>
              <a:ext uri="{FF2B5EF4-FFF2-40B4-BE49-F238E27FC236}">
                <a16:creationId xmlns:a16="http://schemas.microsoft.com/office/drawing/2014/main" id="{AA1EEFB3-ABF4-4DA0-8256-A4A829D2F64E}"/>
              </a:ext>
            </a:extLst>
          </p:cNvPr>
          <p:cNvSpPr>
            <a:spLocks noGrp="1"/>
          </p:cNvSpPr>
          <p:nvPr>
            <p:ph idx="1"/>
          </p:nvPr>
        </p:nvSpPr>
        <p:spPr>
          <a:xfrm>
            <a:off x="4650484" y="4054480"/>
            <a:ext cx="7212450" cy="659182"/>
          </a:xfrm>
        </p:spPr>
        <p:txBody>
          <a:bodyPr vert="horz" lIns="91440" tIns="45720" rIns="91440" bIns="45720" rtlCol="0">
            <a:normAutofit fontScale="92500" lnSpcReduction="10000"/>
          </a:bodyPr>
          <a:lstStyle/>
          <a:p>
            <a:pPr marL="0" indent="0">
              <a:buNone/>
            </a:pPr>
            <a:r>
              <a:rPr lang="en-US" sz="2400" dirty="0">
                <a:solidFill>
                  <a:srgbClr val="FFFFFF"/>
                </a:solidFill>
              </a:rPr>
              <a:t>Other core members: students Sophie and Hans Scholl, Christoph Probst , Willi Graf and a professor, Kurt Huber. </a:t>
            </a:r>
          </a:p>
        </p:txBody>
      </p:sp>
      <p:cxnSp>
        <p:nvCxnSpPr>
          <p:cNvPr id="11" name="Straight Connector 10">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holding, man, rug&#10;&#10;Description automatically generated">
            <a:extLst>
              <a:ext uri="{FF2B5EF4-FFF2-40B4-BE49-F238E27FC236}">
                <a16:creationId xmlns:a16="http://schemas.microsoft.com/office/drawing/2014/main" id="{2E2EEA4B-5FBE-4B0E-9658-DAA2EF5AB594}"/>
              </a:ext>
            </a:extLst>
          </p:cNvPr>
          <p:cNvPicPr>
            <a:picLocks noChangeAspect="1"/>
          </p:cNvPicPr>
          <p:nvPr/>
        </p:nvPicPr>
        <p:blipFill rotWithShape="1">
          <a:blip r:embed="rId2">
            <a:extLst>
              <a:ext uri="{28A0092B-C50C-407E-A947-70E740481C1C}">
                <a14:useLocalDpi xmlns:a14="http://schemas.microsoft.com/office/drawing/2010/main" val="0"/>
              </a:ext>
            </a:extLst>
          </a:blip>
          <a:srcRect l="15088" r="4261" b="1"/>
          <a:stretch/>
        </p:blipFill>
        <p:spPr>
          <a:xfrm>
            <a:off x="497798" y="468673"/>
            <a:ext cx="3854548" cy="5920653"/>
          </a:xfrm>
          <a:prstGeom prst="rect">
            <a:avLst/>
          </a:prstGeom>
        </p:spPr>
      </p:pic>
      <p:sp>
        <p:nvSpPr>
          <p:cNvPr id="10" name="Content Placeholder 2">
            <a:extLst>
              <a:ext uri="{FF2B5EF4-FFF2-40B4-BE49-F238E27FC236}">
                <a16:creationId xmlns:a16="http://schemas.microsoft.com/office/drawing/2014/main" id="{021FE1FE-D70D-406D-8BC8-C08BDC25BF67}"/>
              </a:ext>
            </a:extLst>
          </p:cNvPr>
          <p:cNvSpPr txBox="1">
            <a:spLocks/>
          </p:cNvSpPr>
          <p:nvPr/>
        </p:nvSpPr>
        <p:spPr>
          <a:xfrm>
            <a:off x="4650484" y="1697706"/>
            <a:ext cx="6617159" cy="2761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FFFF"/>
                </a:solidFill>
              </a:rPr>
              <a:t>Medical student at the University of Munich.</a:t>
            </a:r>
          </a:p>
          <a:p>
            <a:pPr marL="0" indent="0">
              <a:buNone/>
            </a:pPr>
            <a:endParaRPr lang="en-US" sz="2400" dirty="0">
              <a:solidFill>
                <a:srgbClr val="FFFFFF"/>
              </a:solidFill>
            </a:endParaRPr>
          </a:p>
          <a:p>
            <a:pPr marL="0" indent="0">
              <a:buNone/>
            </a:pPr>
            <a:r>
              <a:rPr lang="en-US" sz="2400" dirty="0">
                <a:solidFill>
                  <a:srgbClr val="FFFFFF"/>
                </a:solidFill>
              </a:rPr>
              <a:t>Founding member of the anti-Nazi ‘White Rose’ movement: peaceful activists involved in distributing anti-Nazi leaflets. </a:t>
            </a:r>
          </a:p>
        </p:txBody>
      </p:sp>
      <p:sp>
        <p:nvSpPr>
          <p:cNvPr id="7" name="TextBox 6">
            <a:extLst>
              <a:ext uri="{FF2B5EF4-FFF2-40B4-BE49-F238E27FC236}">
                <a16:creationId xmlns:a16="http://schemas.microsoft.com/office/drawing/2014/main" id="{4C6DE19A-5EBE-4527-A0E3-4056F72CFAA3}"/>
              </a:ext>
            </a:extLst>
          </p:cNvPr>
          <p:cNvSpPr txBox="1"/>
          <p:nvPr/>
        </p:nvSpPr>
        <p:spPr>
          <a:xfrm>
            <a:off x="4501414" y="4950890"/>
            <a:ext cx="6914805" cy="1200329"/>
          </a:xfrm>
          <a:prstGeom prst="rect">
            <a:avLst/>
          </a:prstGeom>
          <a:noFill/>
        </p:spPr>
        <p:txBody>
          <a:bodyPr wrap="square" rtlCol="0">
            <a:spAutoFit/>
          </a:bodyPr>
          <a:lstStyle/>
          <a:p>
            <a:r>
              <a:rPr lang="en-GB" dirty="0">
                <a:solidFill>
                  <a:schemeClr val="bg1"/>
                </a:solidFill>
              </a:rPr>
              <a:t>The movement was not a religious one, but its members were very much motivated by Christian beliefs and morality as their basis for resisting Nazism. They came from  a variety of backgrounds: both Protestant and Catholic. Alexander was the only Orthodox among them. </a:t>
            </a:r>
          </a:p>
        </p:txBody>
      </p:sp>
    </p:spTree>
    <p:extLst>
      <p:ext uri="{BB962C8B-B14F-4D97-AF65-F5344CB8AC3E}">
        <p14:creationId xmlns:p14="http://schemas.microsoft.com/office/powerpoint/2010/main" val="138167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56D490-0AC6-4AC4-A773-100F4A71CB9E}"/>
              </a:ext>
            </a:extLst>
          </p:cNvPr>
          <p:cNvSpPr>
            <a:spLocks noGrp="1"/>
          </p:cNvSpPr>
          <p:nvPr>
            <p:ph idx="1"/>
          </p:nvPr>
        </p:nvSpPr>
        <p:spPr>
          <a:xfrm>
            <a:off x="0" y="167224"/>
            <a:ext cx="12000912" cy="6523551"/>
          </a:xfrm>
        </p:spPr>
        <p:txBody>
          <a:bodyPr/>
          <a:lstStyle/>
          <a:p>
            <a:pPr marL="0" indent="0">
              <a:buNone/>
            </a:pPr>
            <a:r>
              <a:rPr lang="en-US" sz="2400" dirty="0"/>
              <a:t>The ‘White Rose’ movement produced leaflets (they used Alexander’s typewriter) and sent them to random addresses all over Germany and Austria. Their aim was to motivate people to rise up against the Nazi regime. </a:t>
            </a:r>
          </a:p>
          <a:p>
            <a:pPr marL="0" indent="0">
              <a:buNone/>
            </a:pPr>
            <a:endParaRPr lang="en-US" sz="2400" dirty="0"/>
          </a:p>
          <a:p>
            <a:pPr marL="0" indent="0">
              <a:buNone/>
            </a:pPr>
            <a:r>
              <a:rPr lang="en-US" sz="2400" i="1" dirty="0"/>
              <a:t>Since the conquest of Poland, 300,000 Jews have been murdered in this country in the most bestial way ... The German people slumber on in dull, stupid sleep and encourage the fascist criminals. Each wants to be exonerated of guilt, each one continues on his way with the most placid, calm conscience. But he cannot be exonerated; he is guilty, guilty, guilty!  </a:t>
            </a:r>
            <a:r>
              <a:rPr lang="en-US" sz="2400" dirty="0"/>
              <a:t>2</a:t>
            </a:r>
            <a:r>
              <a:rPr lang="en-US" sz="2400" baseline="30000" dirty="0"/>
              <a:t>nd</a:t>
            </a:r>
            <a:r>
              <a:rPr lang="en-US" sz="2400" dirty="0"/>
              <a:t> leaflet</a:t>
            </a:r>
            <a:endParaRPr lang="en-GB" sz="2400" dirty="0"/>
          </a:p>
        </p:txBody>
      </p:sp>
      <p:pic>
        <p:nvPicPr>
          <p:cNvPr id="4" name="Picture 3" descr="A picture containing man, holding, photo, standing&#10;&#10;Description automatically generated">
            <a:extLst>
              <a:ext uri="{FF2B5EF4-FFF2-40B4-BE49-F238E27FC236}">
                <a16:creationId xmlns:a16="http://schemas.microsoft.com/office/drawing/2014/main" id="{1C8CF61E-2231-4F2E-BE1E-10C5A0BE8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3118372"/>
            <a:ext cx="2724390" cy="3739628"/>
          </a:xfrm>
          <a:prstGeom prst="rect">
            <a:avLst/>
          </a:prstGeom>
        </p:spPr>
      </p:pic>
      <p:sp>
        <p:nvSpPr>
          <p:cNvPr id="2" name="TextBox 1">
            <a:extLst>
              <a:ext uri="{FF2B5EF4-FFF2-40B4-BE49-F238E27FC236}">
                <a16:creationId xmlns:a16="http://schemas.microsoft.com/office/drawing/2014/main" id="{E260FD4D-001F-4B77-BE61-5AF5269800E0}"/>
              </a:ext>
            </a:extLst>
          </p:cNvPr>
          <p:cNvSpPr txBox="1"/>
          <p:nvPr/>
        </p:nvSpPr>
        <p:spPr>
          <a:xfrm>
            <a:off x="0" y="3368913"/>
            <a:ext cx="9059592" cy="3416320"/>
          </a:xfrm>
          <a:prstGeom prst="rect">
            <a:avLst/>
          </a:prstGeom>
          <a:noFill/>
        </p:spPr>
        <p:txBody>
          <a:bodyPr wrap="square" rtlCol="0">
            <a:spAutoFit/>
          </a:bodyPr>
          <a:lstStyle/>
          <a:p>
            <a:r>
              <a:rPr lang="en-US" sz="2400" dirty="0"/>
              <a:t>“</a:t>
            </a:r>
            <a:r>
              <a:rPr lang="en-US" sz="2400" i="1" dirty="0"/>
              <a:t>Every word that comes from Hitler’s mouth is a lie. When he says peace, he means war, and when he blasphemously uses the name of the Almighty, he means the power of evil, the fallen angel, Satan…I ask you, you as a Christian wrestling for the preservation of your greatest treasure, whether you hesitate, whether you incline toward…procrastination in the hope that someone else will raise his arm in your </a:t>
            </a:r>
            <a:r>
              <a:rPr lang="en-US" sz="2400" i="1" dirty="0" err="1"/>
              <a:t>defence</a:t>
            </a:r>
            <a:r>
              <a:rPr lang="en-US" sz="2400" i="1" dirty="0"/>
              <a:t>? Has God not given you the strength, the will to fight? We must attack evil where it is strongest, and it is strongest in the power of Hitler</a:t>
            </a:r>
            <a:r>
              <a:rPr lang="en-US" sz="2400" dirty="0"/>
              <a:t>”</a:t>
            </a:r>
            <a:r>
              <a:rPr lang="en-US" sz="2400" i="1" dirty="0"/>
              <a:t>.   </a:t>
            </a:r>
            <a:r>
              <a:rPr lang="en-US" sz="2400" dirty="0"/>
              <a:t>4</a:t>
            </a:r>
            <a:r>
              <a:rPr lang="en-US" sz="2400" baseline="30000" dirty="0"/>
              <a:t>th</a:t>
            </a:r>
            <a:r>
              <a:rPr lang="en-US" sz="2400" dirty="0"/>
              <a:t> leaflet </a:t>
            </a:r>
            <a:endParaRPr lang="en-GB" sz="2400" dirty="0"/>
          </a:p>
        </p:txBody>
      </p:sp>
    </p:spTree>
    <p:extLst>
      <p:ext uri="{BB962C8B-B14F-4D97-AF65-F5344CB8AC3E}">
        <p14:creationId xmlns:p14="http://schemas.microsoft.com/office/powerpoint/2010/main" val="33443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and text&#10;&#10;Description automatically generated">
            <a:extLst>
              <a:ext uri="{FF2B5EF4-FFF2-40B4-BE49-F238E27FC236}">
                <a16:creationId xmlns:a16="http://schemas.microsoft.com/office/drawing/2014/main" id="{DF8989C7-FFCD-4691-8B94-D0E66B32BB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31" y="107570"/>
            <a:ext cx="2579692" cy="3478237"/>
          </a:xfrm>
        </p:spPr>
      </p:pic>
      <p:sp>
        <p:nvSpPr>
          <p:cNvPr id="7" name="TextBox 6">
            <a:extLst>
              <a:ext uri="{FF2B5EF4-FFF2-40B4-BE49-F238E27FC236}">
                <a16:creationId xmlns:a16="http://schemas.microsoft.com/office/drawing/2014/main" id="{973A3092-CC20-4C92-9632-C93350963BC6}"/>
              </a:ext>
            </a:extLst>
          </p:cNvPr>
          <p:cNvSpPr txBox="1"/>
          <p:nvPr/>
        </p:nvSpPr>
        <p:spPr>
          <a:xfrm>
            <a:off x="-3" y="5103674"/>
            <a:ext cx="3392557" cy="1754326"/>
          </a:xfrm>
          <a:prstGeom prst="rect">
            <a:avLst/>
          </a:prstGeom>
          <a:noFill/>
        </p:spPr>
        <p:txBody>
          <a:bodyPr wrap="square" rtlCol="0">
            <a:spAutoFit/>
          </a:bodyPr>
          <a:lstStyle/>
          <a:p>
            <a:r>
              <a:rPr lang="en-GB" dirty="0"/>
              <a:t>Knowing the danger Alexander  was in, in early 1943, his uncle burned most correspondence, notes and other documents relating to Alexander in an attempt to protect him. </a:t>
            </a:r>
          </a:p>
        </p:txBody>
      </p:sp>
      <p:sp>
        <p:nvSpPr>
          <p:cNvPr id="3" name="TextBox 2">
            <a:extLst>
              <a:ext uri="{FF2B5EF4-FFF2-40B4-BE49-F238E27FC236}">
                <a16:creationId xmlns:a16="http://schemas.microsoft.com/office/drawing/2014/main" id="{B4A20E38-A496-4402-B6FF-424C5614E705}"/>
              </a:ext>
            </a:extLst>
          </p:cNvPr>
          <p:cNvSpPr txBox="1"/>
          <p:nvPr/>
        </p:nvSpPr>
        <p:spPr>
          <a:xfrm>
            <a:off x="3114264" y="-110889"/>
            <a:ext cx="9170501" cy="8402300"/>
          </a:xfrm>
          <a:prstGeom prst="rect">
            <a:avLst/>
          </a:prstGeom>
          <a:noFill/>
        </p:spPr>
        <p:txBody>
          <a:bodyPr wrap="square" rtlCol="0">
            <a:spAutoFit/>
          </a:bodyPr>
          <a:lstStyle/>
          <a:p>
            <a:r>
              <a:rPr lang="en-GB" sz="2000" dirty="0"/>
              <a:t>St. Alexander’s father - ethnically German – a doctor - born in Russia and lived there most of his life. </a:t>
            </a:r>
          </a:p>
          <a:p>
            <a:r>
              <a:rPr lang="en-GB" sz="2000" dirty="0"/>
              <a:t>His mother - Russian and the daughter of an Orthodox priest. Died of typhoid when he was only about a year old.</a:t>
            </a:r>
          </a:p>
          <a:p>
            <a:r>
              <a:rPr lang="en-GB" sz="2000" dirty="0"/>
              <a:t>His father, although Lutheran Protestant, had allowed Alexander to be baptized in the Orthodox church. After his wife’s death, he hired a Russian nanny to look after Alexander, Feodosiya </a:t>
            </a:r>
            <a:r>
              <a:rPr lang="en-GB" sz="2000" dirty="0" err="1"/>
              <a:t>Lapschina</a:t>
            </a:r>
            <a:r>
              <a:rPr lang="en-GB" sz="2000" dirty="0"/>
              <a:t>; she was instrumental in keeping Alexander in the faith over the years.</a:t>
            </a:r>
          </a:p>
          <a:p>
            <a:r>
              <a:rPr lang="en-GB" sz="2000" dirty="0"/>
              <a:t>His father remarried;  new wife was also an ethnic German rooted in Russia, a Catholic, but both parents encouraged Alexander’s Orthodox upbringing, which continued after the family fled the Bolsheviks in 1921 with Feodosiya and settled in Munich. They had two other children who were brought up as Catholics. </a:t>
            </a:r>
          </a:p>
          <a:p>
            <a:r>
              <a:rPr lang="en-GB" sz="2000" dirty="0"/>
              <a:t>Alexander was an able student and keen on sport. He chose to study medicine. </a:t>
            </a:r>
          </a:p>
          <a:p>
            <a:r>
              <a:rPr lang="en-GB" sz="2000" dirty="0"/>
              <a:t>May – June 1942: The first four leaflets. </a:t>
            </a:r>
          </a:p>
          <a:p>
            <a:r>
              <a:rPr lang="en-GB" sz="2000" dirty="0"/>
              <a:t>July 1942 – Served three months in the German military on the eastern front along with other members of the White Rose. Convinced that Germany would lose the war. </a:t>
            </a:r>
          </a:p>
          <a:p>
            <a:r>
              <a:rPr lang="en-GB" sz="2000" dirty="0"/>
              <a:t>After returning to Munich, the fifth and sixth leaflets were produced. In February 1943, some of the White Rose members were caught. Gradually all the core members were executed by guillotine. </a:t>
            </a:r>
          </a:p>
          <a:p>
            <a:endParaRPr lang="en-GB" sz="2000" dirty="0"/>
          </a:p>
          <a:p>
            <a:r>
              <a:rPr lang="en-GB" sz="2000" dirty="0"/>
              <a:t>Alexander’s dual heritage: Nazi attitude to Slavs…service on the eastern front… </a:t>
            </a:r>
          </a:p>
          <a:p>
            <a:r>
              <a:rPr lang="en-GB" sz="2000" dirty="0"/>
              <a:t>Bilingual…a bridge between his German comrades and the Russian culture. </a:t>
            </a:r>
          </a:p>
          <a:p>
            <a:endParaRPr lang="en-GB" sz="2000" dirty="0"/>
          </a:p>
          <a:p>
            <a:endParaRPr lang="en-GB" sz="2000" dirty="0"/>
          </a:p>
          <a:p>
            <a:endParaRPr lang="en-GB" sz="2400" dirty="0"/>
          </a:p>
          <a:p>
            <a:endParaRPr lang="en-GB" dirty="0"/>
          </a:p>
          <a:p>
            <a:r>
              <a:rPr lang="en-GB" dirty="0"/>
              <a:t>   </a:t>
            </a:r>
          </a:p>
        </p:txBody>
      </p:sp>
      <p:sp>
        <p:nvSpPr>
          <p:cNvPr id="2" name="TextBox 1">
            <a:extLst>
              <a:ext uri="{FF2B5EF4-FFF2-40B4-BE49-F238E27FC236}">
                <a16:creationId xmlns:a16="http://schemas.microsoft.com/office/drawing/2014/main" id="{1494B041-DE8E-4C52-BB71-B3665224D98E}"/>
              </a:ext>
            </a:extLst>
          </p:cNvPr>
          <p:cNvSpPr txBox="1"/>
          <p:nvPr/>
        </p:nvSpPr>
        <p:spPr>
          <a:xfrm>
            <a:off x="-2" y="3585807"/>
            <a:ext cx="3392557" cy="1477328"/>
          </a:xfrm>
          <a:prstGeom prst="rect">
            <a:avLst/>
          </a:prstGeom>
          <a:noFill/>
        </p:spPr>
        <p:txBody>
          <a:bodyPr wrap="square" rtlCol="0">
            <a:spAutoFit/>
          </a:bodyPr>
          <a:lstStyle/>
          <a:p>
            <a:r>
              <a:rPr lang="en-US" dirty="0"/>
              <a:t>"tall, lean, had tawny brown hair; there was an ironic gleam in his grey eyes and he had a light, casual way that made people around him want to smile." </a:t>
            </a:r>
            <a:endParaRPr lang="en-GB" dirty="0"/>
          </a:p>
        </p:txBody>
      </p:sp>
    </p:spTree>
    <p:extLst>
      <p:ext uri="{BB962C8B-B14F-4D97-AF65-F5344CB8AC3E}">
        <p14:creationId xmlns:p14="http://schemas.microsoft.com/office/powerpoint/2010/main" val="12515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2961363-000C-4E3E-AFD5-89177A9B9645}"/>
              </a:ext>
            </a:extLst>
          </p:cNvPr>
          <p:cNvSpPr>
            <a:spLocks noGrp="1" noChangeArrowheads="1"/>
          </p:cNvSpPr>
          <p:nvPr>
            <p:ph type="title"/>
          </p:nvPr>
        </p:nvSpPr>
        <p:spPr bwMode="auto">
          <a:xfrm>
            <a:off x="4654299" y="555674"/>
            <a:ext cx="7537701" cy="6217920"/>
          </a:xfrm>
          <a:prstGeom prst="rect">
            <a:avLst/>
          </a:prstGeom>
          <a:no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Aft>
                <a:spcPct val="0"/>
              </a:spcAft>
              <a:buClrTx/>
              <a:buSzTx/>
              <a:tabLst/>
            </a:pPr>
            <a:r>
              <a:rPr kumimoji="0" lang="en-US" altLang="en-US" sz="2400" b="0" i="1" u="none" strike="noStrike" cap="none" normalizeH="0" baseline="0" dirty="0">
                <a:ln>
                  <a:noFill/>
                </a:ln>
                <a:effectLst/>
                <a:latin typeface="+mj-lt"/>
              </a:rPr>
              <a:t>Troparion (Tone 4)</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Today a light adorns our glorious city,</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having within it your holy relics, O Holy Martyr Alexander;</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for which sake pray to Christ God,</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that He deliver us from all tribulations,</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for gathered together in love we celebrate your radiant memory,</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imitating your bravery,</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standing against the godless powers and enemies.</a:t>
            </a:r>
            <a:br>
              <a:rPr kumimoji="0" lang="en-US" altLang="en-US" sz="2400" b="0" i="0" u="none" strike="noStrike" kern="1200" cap="none" normalizeH="0" baseline="0" dirty="0">
                <a:ln>
                  <a:noFill/>
                </a:ln>
                <a:effectLst/>
                <a:latin typeface="+mj-lt"/>
                <a:ea typeface="+mj-ea"/>
                <a:cs typeface="+mj-cs"/>
              </a:rPr>
            </a:br>
            <a:endParaRPr kumimoji="0" lang="en-US" altLang="en-US" sz="2400" b="0" i="0" u="none" strike="noStrike" kern="1200" cap="none" normalizeH="0" baseline="0" dirty="0">
              <a:ln>
                <a:noFill/>
              </a:ln>
              <a:effectLst/>
              <a:latin typeface="+mj-lt"/>
              <a:ea typeface="+mj-ea"/>
              <a:cs typeface="+mj-cs"/>
            </a:endParaRPr>
          </a:p>
          <a:p>
            <a:pPr marL="0" marR="0" lvl="0" indent="0" eaLnBrk="1" fontAlgn="base" hangingPunct="1">
              <a:spcAft>
                <a:spcPct val="0"/>
              </a:spcAft>
              <a:buClrTx/>
              <a:buSzTx/>
              <a:tabLst/>
            </a:pPr>
            <a:r>
              <a:rPr kumimoji="0" lang="en-US" altLang="en-US" sz="2400" b="0" i="1" u="none" strike="noStrike" cap="none" normalizeH="0" baseline="0" dirty="0">
                <a:ln>
                  <a:noFill/>
                </a:ln>
                <a:effectLst/>
                <a:latin typeface="+mj-lt"/>
              </a:rPr>
              <a:t>Kontakion (Tone 4)</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From your mother you did inherit the love of Christ,</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and through the love of your care-giver you were nourished in the fear of God, O all-glorious one,</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to Whom you did give thyself, O all-</a:t>
            </a:r>
            <a:r>
              <a:rPr kumimoji="0" lang="en-US" altLang="en-US" sz="2400" b="0" i="0" u="none" strike="noStrike" kern="1200" cap="none" normalizeH="0" baseline="0" dirty="0" err="1">
                <a:ln>
                  <a:noFill/>
                </a:ln>
                <a:effectLst/>
                <a:latin typeface="+mj-lt"/>
                <a:ea typeface="+mj-ea"/>
                <a:cs typeface="+mj-cs"/>
              </a:rPr>
              <a:t>honourable</a:t>
            </a:r>
            <a:r>
              <a:rPr kumimoji="0" lang="en-US" altLang="en-US" sz="2400" b="0" i="0" u="none" strike="noStrike" kern="1200" cap="none" normalizeH="0" baseline="0" dirty="0">
                <a:ln>
                  <a:noFill/>
                </a:ln>
                <a:effectLst/>
                <a:latin typeface="+mj-lt"/>
                <a:ea typeface="+mj-ea"/>
                <a:cs typeface="+mj-cs"/>
              </a:rPr>
              <a:t> Alexander,</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and you diligently pray with the angels.</a:t>
            </a:r>
          </a:p>
          <a:p>
            <a:pPr marL="457200" marR="0" lvl="1" indent="-457200" algn="l" rtl="0" eaLnBrk="1" fontAlgn="base" hangingPunct="1">
              <a:lnSpc>
                <a:spcPct val="90000"/>
              </a:lnSpc>
              <a:spcAft>
                <a:spcPct val="0"/>
              </a:spcAft>
              <a:buClrTx/>
              <a:buSzTx/>
              <a:tabLst/>
            </a:pPr>
            <a:r>
              <a:rPr kumimoji="0" lang="en-US" altLang="en-US" sz="2400" b="0" i="0" u="none" strike="noStrike" kern="1200" cap="none" normalizeH="0" baseline="0" dirty="0">
                <a:ln>
                  <a:noFill/>
                </a:ln>
                <a:effectLst/>
                <a:latin typeface="+mj-lt"/>
                <a:ea typeface="+mj-ea"/>
                <a:cs typeface="+mj-cs"/>
              </a:rPr>
              <a:t>Entreat on behalf of all who </a:t>
            </a:r>
            <a:r>
              <a:rPr kumimoji="0" lang="en-US" altLang="en-US" sz="2400" b="0" i="0" u="none" strike="noStrike" kern="1200" cap="none" normalizeH="0" baseline="0" dirty="0" err="1">
                <a:ln>
                  <a:noFill/>
                </a:ln>
                <a:effectLst/>
                <a:latin typeface="+mj-lt"/>
                <a:ea typeface="+mj-ea"/>
                <a:cs typeface="+mj-cs"/>
              </a:rPr>
              <a:t>honour</a:t>
            </a:r>
            <a:r>
              <a:rPr kumimoji="0" lang="en-US" altLang="en-US" sz="2400" b="0" i="0" u="none" strike="noStrike" kern="1200" cap="none" normalizeH="0" baseline="0" dirty="0">
                <a:ln>
                  <a:noFill/>
                </a:ln>
                <a:effectLst/>
                <a:latin typeface="+mj-lt"/>
                <a:ea typeface="+mj-ea"/>
                <a:cs typeface="+mj-cs"/>
              </a:rPr>
              <a:t> your memory a forgiveness of their sins.</a:t>
            </a:r>
          </a:p>
          <a:p>
            <a:pPr marL="0" marR="0" lvl="0" indent="0" eaLnBrk="1" fontAlgn="base" hangingPunct="1">
              <a:spcAft>
                <a:spcPct val="0"/>
              </a:spcAft>
              <a:buClrTx/>
              <a:buSzTx/>
              <a:tabLst/>
            </a:pPr>
            <a:endParaRPr kumimoji="0" lang="en-US" altLang="en-US" sz="1500" b="0" i="0" u="none" strike="noStrike" cap="none" normalizeH="0" baseline="0" dirty="0">
              <a:ln>
                <a:noFill/>
              </a:ln>
              <a:effectLst/>
              <a:latin typeface="+mj-lt"/>
            </a:endParaRPr>
          </a:p>
        </p:txBody>
      </p:sp>
      <p:pic>
        <p:nvPicPr>
          <p:cNvPr id="5" name="Content Placeholder 4" descr="A picture containing rug&#10;&#10;Description automatically generated">
            <a:extLst>
              <a:ext uri="{FF2B5EF4-FFF2-40B4-BE49-F238E27FC236}">
                <a16:creationId xmlns:a16="http://schemas.microsoft.com/office/drawing/2014/main" id="{F6A968E0-3844-43B3-9163-13DAC754A3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55" r="1756"/>
          <a:stretch/>
        </p:blipFill>
        <p:spPr>
          <a:xfrm>
            <a:off x="1" y="10"/>
            <a:ext cx="4654296" cy="6857990"/>
          </a:xfrm>
          <a:prstGeom prst="rect">
            <a:avLst/>
          </a:prstGeom>
        </p:spPr>
      </p:pic>
    </p:spTree>
    <p:extLst>
      <p:ext uri="{BB962C8B-B14F-4D97-AF65-F5344CB8AC3E}">
        <p14:creationId xmlns:p14="http://schemas.microsoft.com/office/powerpoint/2010/main" val="178338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59B-6D72-4DA2-9B75-59D06D679B7F}"/>
              </a:ext>
            </a:extLst>
          </p:cNvPr>
          <p:cNvSpPr>
            <a:spLocks noGrp="1"/>
          </p:cNvSpPr>
          <p:nvPr>
            <p:ph type="title"/>
          </p:nvPr>
        </p:nvSpPr>
        <p:spPr>
          <a:xfrm>
            <a:off x="5443687" y="-61222"/>
            <a:ext cx="6182138" cy="1543189"/>
          </a:xfrm>
        </p:spPr>
        <p:txBody>
          <a:bodyPr>
            <a:normAutofit/>
          </a:bodyPr>
          <a:lstStyle/>
          <a:p>
            <a:r>
              <a:rPr lang="en-GB" sz="3200" dirty="0"/>
              <a:t>Two schools and a number of streets are named after him in Germany. </a:t>
            </a:r>
          </a:p>
        </p:txBody>
      </p:sp>
      <p:pic>
        <p:nvPicPr>
          <p:cNvPr id="5" name="Content Placeholder 4" descr="A picture containing text&#10;&#10;Description automatically generated">
            <a:extLst>
              <a:ext uri="{FF2B5EF4-FFF2-40B4-BE49-F238E27FC236}">
                <a16:creationId xmlns:a16="http://schemas.microsoft.com/office/drawing/2014/main" id="{CFC923F6-84D5-4287-B835-02C2645C5C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29" y="-61222"/>
            <a:ext cx="5086080" cy="6446554"/>
          </a:xfrm>
        </p:spPr>
      </p:pic>
      <p:sp>
        <p:nvSpPr>
          <p:cNvPr id="6" name="TextBox 5">
            <a:extLst>
              <a:ext uri="{FF2B5EF4-FFF2-40B4-BE49-F238E27FC236}">
                <a16:creationId xmlns:a16="http://schemas.microsoft.com/office/drawing/2014/main" id="{94311F42-D005-4266-88DA-C26033BE88BE}"/>
              </a:ext>
            </a:extLst>
          </p:cNvPr>
          <p:cNvSpPr txBox="1"/>
          <p:nvPr/>
        </p:nvSpPr>
        <p:spPr>
          <a:xfrm>
            <a:off x="0" y="5846723"/>
            <a:ext cx="5699147" cy="1077218"/>
          </a:xfrm>
          <a:prstGeom prst="rect">
            <a:avLst/>
          </a:prstGeom>
          <a:noFill/>
        </p:spPr>
        <p:txBody>
          <a:bodyPr wrap="square" rtlCol="0">
            <a:spAutoFit/>
          </a:bodyPr>
          <a:lstStyle/>
          <a:p>
            <a:r>
              <a:rPr lang="en-GB" sz="3200" dirty="0"/>
              <a:t>One thing above all I commend to your hearts: Don’t forget God! </a:t>
            </a:r>
          </a:p>
        </p:txBody>
      </p:sp>
      <p:sp>
        <p:nvSpPr>
          <p:cNvPr id="7" name="Rectangle 6">
            <a:extLst>
              <a:ext uri="{FF2B5EF4-FFF2-40B4-BE49-F238E27FC236}">
                <a16:creationId xmlns:a16="http://schemas.microsoft.com/office/drawing/2014/main" id="{9CBD5209-9205-4FD6-AC48-F134A433ADB5}"/>
              </a:ext>
            </a:extLst>
          </p:cNvPr>
          <p:cNvSpPr/>
          <p:nvPr/>
        </p:nvSpPr>
        <p:spPr>
          <a:xfrm>
            <a:off x="5523557" y="1118652"/>
            <a:ext cx="6405846" cy="2554545"/>
          </a:xfrm>
          <a:prstGeom prst="rect">
            <a:avLst/>
          </a:prstGeom>
        </p:spPr>
        <p:txBody>
          <a:bodyPr wrap="square">
            <a:spAutoFit/>
          </a:bodyPr>
          <a:lstStyle/>
          <a:p>
            <a:r>
              <a:rPr lang="en-US" sz="2000" b="0" i="0" dirty="0">
                <a:solidFill>
                  <a:srgbClr val="222222"/>
                </a:solidFill>
                <a:effectLst/>
                <a:latin typeface="Arial" panose="020B0604020202020204" pitchFamily="34" charset="0"/>
              </a:rPr>
              <a:t>"Now it shall be none other than this, and by the will of God, today I shall have my earthly life come to a close in order to go into another, which will never end and in which all of us will again meet. Let this future meeting be your comfort and your hope. Unfortunately, this blow will be harder for you than for me, because I go in the certainty, that in my deep conviction, I have served the truth..."</a:t>
            </a:r>
            <a:endParaRPr lang="en-GB" sz="2000" dirty="0"/>
          </a:p>
        </p:txBody>
      </p:sp>
      <p:sp>
        <p:nvSpPr>
          <p:cNvPr id="8" name="TextBox 7">
            <a:extLst>
              <a:ext uri="{FF2B5EF4-FFF2-40B4-BE49-F238E27FC236}">
                <a16:creationId xmlns:a16="http://schemas.microsoft.com/office/drawing/2014/main" id="{4ECE599F-D955-42F0-ABE1-A1638BB7DE05}"/>
              </a:ext>
            </a:extLst>
          </p:cNvPr>
          <p:cNvSpPr txBox="1"/>
          <p:nvPr/>
        </p:nvSpPr>
        <p:spPr>
          <a:xfrm>
            <a:off x="5443687" y="5380672"/>
            <a:ext cx="6981294" cy="1477328"/>
          </a:xfrm>
          <a:prstGeom prst="rect">
            <a:avLst/>
          </a:prstGeom>
          <a:noFill/>
        </p:spPr>
        <p:txBody>
          <a:bodyPr wrap="square" rtlCol="0">
            <a:spAutoFit/>
          </a:bodyPr>
          <a:lstStyle/>
          <a:p>
            <a:r>
              <a:rPr lang="en-US" dirty="0"/>
              <a:t>Father Alexander (</a:t>
            </a:r>
            <a:r>
              <a:rPr lang="en-US" dirty="0" err="1"/>
              <a:t>Andril</a:t>
            </a:r>
            <a:r>
              <a:rPr lang="en-US" dirty="0"/>
              <a:t>) </a:t>
            </a:r>
            <a:r>
              <a:rPr lang="en-US" dirty="0" err="1"/>
              <a:t>Lowtschy</a:t>
            </a:r>
            <a:r>
              <a:rPr lang="en-US" dirty="0"/>
              <a:t> (later Archbishop Alexander), the priest at St. Nicholas Church (later renamed the Cathedral of the Holy New Martyrs and Confessors of Russia), where Alexander was a parishioner, was allowed to visit Alexander at </a:t>
            </a:r>
            <a:r>
              <a:rPr lang="en-US" dirty="0" err="1"/>
              <a:t>Stadelheim</a:t>
            </a:r>
            <a:r>
              <a:rPr lang="en-US" dirty="0"/>
              <a:t> prison to administer communion to him shortly before the execution took place.</a:t>
            </a:r>
            <a:endParaRPr lang="en-GB" dirty="0"/>
          </a:p>
        </p:txBody>
      </p:sp>
      <p:sp>
        <p:nvSpPr>
          <p:cNvPr id="3" name="TextBox 2">
            <a:extLst>
              <a:ext uri="{FF2B5EF4-FFF2-40B4-BE49-F238E27FC236}">
                <a16:creationId xmlns:a16="http://schemas.microsoft.com/office/drawing/2014/main" id="{7B67B22B-C5A8-4BE0-9723-64F4792C14CC}"/>
              </a:ext>
            </a:extLst>
          </p:cNvPr>
          <p:cNvSpPr txBox="1"/>
          <p:nvPr/>
        </p:nvSpPr>
        <p:spPr>
          <a:xfrm>
            <a:off x="5590275" y="3755937"/>
            <a:ext cx="6035550" cy="1569660"/>
          </a:xfrm>
          <a:prstGeom prst="rect">
            <a:avLst/>
          </a:prstGeom>
          <a:noFill/>
        </p:spPr>
        <p:txBody>
          <a:bodyPr wrap="square" rtlCol="0">
            <a:spAutoFit/>
          </a:bodyPr>
          <a:lstStyle/>
          <a:p>
            <a:r>
              <a:rPr lang="en-GB" sz="2400" dirty="0"/>
              <a:t>“I’m convinced that my life has to end now, early as it seems, because I have fulfilled my life’s mission. I wouldn’t know what else I have to do on this earth”.</a:t>
            </a:r>
          </a:p>
        </p:txBody>
      </p:sp>
    </p:spTree>
    <p:extLst>
      <p:ext uri="{BB962C8B-B14F-4D97-AF65-F5344CB8AC3E}">
        <p14:creationId xmlns:p14="http://schemas.microsoft.com/office/powerpoint/2010/main" val="319909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posing for the camera&#10;&#10;Description automatically generated">
            <a:extLst>
              <a:ext uri="{FF2B5EF4-FFF2-40B4-BE49-F238E27FC236}">
                <a16:creationId xmlns:a16="http://schemas.microsoft.com/office/drawing/2014/main" id="{E9B34711-26C2-436D-A0FF-F26E28736D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0"/>
            <a:ext cx="1752600" cy="2552700"/>
          </a:xfrm>
        </p:spPr>
      </p:pic>
      <p:pic>
        <p:nvPicPr>
          <p:cNvPr id="7" name="Picture 6" descr="A person posing for a photo&#10;&#10;Description automatically generated">
            <a:extLst>
              <a:ext uri="{FF2B5EF4-FFF2-40B4-BE49-F238E27FC236}">
                <a16:creationId xmlns:a16="http://schemas.microsoft.com/office/drawing/2014/main" id="{598EC8E6-DF1B-4BF0-878E-C99D812B3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075" y="2955810"/>
            <a:ext cx="1892300" cy="2743200"/>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D37D6A09-8B37-4590-8D61-6FD799773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783" y="2259102"/>
            <a:ext cx="2044700" cy="2743200"/>
          </a:xfrm>
          <a:prstGeom prst="rect">
            <a:avLst/>
          </a:prstGeom>
        </p:spPr>
      </p:pic>
      <p:pic>
        <p:nvPicPr>
          <p:cNvPr id="11" name="Picture 10" descr="A person holding an animal&#10;&#10;Description automatically generated">
            <a:extLst>
              <a:ext uri="{FF2B5EF4-FFF2-40B4-BE49-F238E27FC236}">
                <a16:creationId xmlns:a16="http://schemas.microsoft.com/office/drawing/2014/main" id="{F0F7EFA8-419A-4BCE-8981-B35C65DC9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3900" y="0"/>
            <a:ext cx="4673600" cy="2552700"/>
          </a:xfrm>
          <a:prstGeom prst="rect">
            <a:avLst/>
          </a:prstGeom>
        </p:spPr>
      </p:pic>
      <p:pic>
        <p:nvPicPr>
          <p:cNvPr id="17" name="Picture 16" descr="Two people looking at the camera&#10;&#10;Description automatically generated">
            <a:extLst>
              <a:ext uri="{FF2B5EF4-FFF2-40B4-BE49-F238E27FC236}">
                <a16:creationId xmlns:a16="http://schemas.microsoft.com/office/drawing/2014/main" id="{646CAC0E-87E5-453A-8C78-2749E88E2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4758" y="349571"/>
            <a:ext cx="4724400" cy="2552700"/>
          </a:xfrm>
          <a:prstGeom prst="rect">
            <a:avLst/>
          </a:prstGeom>
        </p:spPr>
      </p:pic>
      <p:pic>
        <p:nvPicPr>
          <p:cNvPr id="19" name="Picture 18" descr="An old photo of a person&#10;&#10;Description automatically generated">
            <a:extLst>
              <a:ext uri="{FF2B5EF4-FFF2-40B4-BE49-F238E27FC236}">
                <a16:creationId xmlns:a16="http://schemas.microsoft.com/office/drawing/2014/main" id="{B60F2E3C-8E25-46B6-82C2-40946DDCE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3102" y="2532380"/>
            <a:ext cx="4173806" cy="2265181"/>
          </a:xfrm>
          <a:prstGeom prst="rect">
            <a:avLst/>
          </a:prstGeom>
        </p:spPr>
      </p:pic>
      <p:pic>
        <p:nvPicPr>
          <p:cNvPr id="21" name="Picture 20" descr="A vintage photo of a person sitting in a field&#10;&#10;Description automatically generated">
            <a:extLst>
              <a:ext uri="{FF2B5EF4-FFF2-40B4-BE49-F238E27FC236}">
                <a16:creationId xmlns:a16="http://schemas.microsoft.com/office/drawing/2014/main" id="{431D789D-1113-459C-B290-A4976767CC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7278" y="2464750"/>
            <a:ext cx="2070100" cy="2743200"/>
          </a:xfrm>
          <a:prstGeom prst="rect">
            <a:avLst/>
          </a:prstGeom>
        </p:spPr>
      </p:pic>
      <p:pic>
        <p:nvPicPr>
          <p:cNvPr id="4" name="Picture 3" descr="An old photo of a person&#10;&#10;Description automatically generated">
            <a:extLst>
              <a:ext uri="{FF2B5EF4-FFF2-40B4-BE49-F238E27FC236}">
                <a16:creationId xmlns:a16="http://schemas.microsoft.com/office/drawing/2014/main" id="{4F111DAB-6DC7-4605-A766-CB459EAD1A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9243" y="4540020"/>
            <a:ext cx="3470030" cy="2317980"/>
          </a:xfrm>
          <a:prstGeom prst="rect">
            <a:avLst/>
          </a:prstGeom>
        </p:spPr>
      </p:pic>
      <p:pic>
        <p:nvPicPr>
          <p:cNvPr id="8" name="Picture 7" descr="A group of people in uniform&#10;&#10;Description automatically generated">
            <a:extLst>
              <a:ext uri="{FF2B5EF4-FFF2-40B4-BE49-F238E27FC236}">
                <a16:creationId xmlns:a16="http://schemas.microsoft.com/office/drawing/2014/main" id="{1824CC0A-0E17-467C-ACCB-2F18781F35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727525"/>
            <a:ext cx="2316729" cy="2971485"/>
          </a:xfrm>
          <a:prstGeom prst="rect">
            <a:avLst/>
          </a:prstGeom>
        </p:spPr>
      </p:pic>
      <p:sp>
        <p:nvSpPr>
          <p:cNvPr id="12" name="Title 11">
            <a:extLst>
              <a:ext uri="{FF2B5EF4-FFF2-40B4-BE49-F238E27FC236}">
                <a16:creationId xmlns:a16="http://schemas.microsoft.com/office/drawing/2014/main" id="{4CDAF27E-2462-4E86-A928-F506211081AF}"/>
              </a:ext>
            </a:extLst>
          </p:cNvPr>
          <p:cNvSpPr>
            <a:spLocks noGrp="1"/>
          </p:cNvSpPr>
          <p:nvPr>
            <p:ph type="title"/>
          </p:nvPr>
        </p:nvSpPr>
        <p:spPr>
          <a:xfrm>
            <a:off x="4011637" y="5532437"/>
            <a:ext cx="5208563" cy="1325563"/>
          </a:xfrm>
        </p:spPr>
        <p:txBody>
          <a:bodyPr/>
          <a:lstStyle/>
          <a:p>
            <a:r>
              <a:rPr lang="en-GB" dirty="0"/>
              <a:t>Existing photos of </a:t>
            </a:r>
            <a:br>
              <a:rPr lang="en-GB" dirty="0"/>
            </a:br>
            <a:r>
              <a:rPr lang="en-GB" dirty="0"/>
              <a:t>the saint</a:t>
            </a:r>
          </a:p>
        </p:txBody>
      </p:sp>
    </p:spTree>
    <p:extLst>
      <p:ext uri="{BB962C8B-B14F-4D97-AF65-F5344CB8AC3E}">
        <p14:creationId xmlns:p14="http://schemas.microsoft.com/office/powerpoint/2010/main" val="10566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B02B-45D2-4171-A0D5-D78E89B835E8}"/>
              </a:ext>
            </a:extLst>
          </p:cNvPr>
          <p:cNvSpPr>
            <a:spLocks noGrp="1"/>
          </p:cNvSpPr>
          <p:nvPr>
            <p:ph type="title"/>
          </p:nvPr>
        </p:nvSpPr>
        <p:spPr>
          <a:xfrm>
            <a:off x="243840" y="5730972"/>
            <a:ext cx="11704320" cy="822326"/>
          </a:xfrm>
        </p:spPr>
        <p:txBody>
          <a:bodyPr vert="horz" lIns="91440" tIns="45720" rIns="91440" bIns="45720" rtlCol="0" anchor="ctr">
            <a:normAutofit fontScale="90000"/>
          </a:bodyPr>
          <a:lstStyle/>
          <a:p>
            <a:pPr algn="ctr"/>
            <a:r>
              <a:rPr lang="en-US" sz="4000" dirty="0"/>
              <a:t>Glorified as a saint and passion-bearer by the Russian Orthodox Church outside Russia in Munich, 05.02.2012</a:t>
            </a:r>
            <a:br>
              <a:rPr lang="en-US" sz="1800" dirty="0"/>
            </a:br>
            <a:endParaRPr lang="en-US" sz="1800" dirty="0"/>
          </a:p>
        </p:txBody>
      </p:sp>
      <p:pic>
        <p:nvPicPr>
          <p:cNvPr id="4" name="Content Placeholder 3" descr="A close up of a flower garden&#10;&#10;Description automatically generated">
            <a:extLst>
              <a:ext uri="{FF2B5EF4-FFF2-40B4-BE49-F238E27FC236}">
                <a16:creationId xmlns:a16="http://schemas.microsoft.com/office/drawing/2014/main" id="{FDDEE6E4-A885-41CA-A419-25D8A00B7F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2563" y="41275"/>
            <a:ext cx="3516313" cy="5313363"/>
          </a:xfrm>
          <a:prstGeom prst="rect">
            <a:avLst/>
          </a:prstGeom>
        </p:spPr>
      </p:pic>
      <p:pic>
        <p:nvPicPr>
          <p:cNvPr id="6" name="Picture 5" descr="A group of people wearing costumes&#10;&#10;Description automatically generated">
            <a:extLst>
              <a:ext uri="{FF2B5EF4-FFF2-40B4-BE49-F238E27FC236}">
                <a16:creationId xmlns:a16="http://schemas.microsoft.com/office/drawing/2014/main" id="{B4846330-CC1F-43A4-86D6-92A7CB607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538" y="41275"/>
            <a:ext cx="6848475" cy="5313363"/>
          </a:xfrm>
          <a:prstGeom prst="rect">
            <a:avLst/>
          </a:prstGeom>
        </p:spPr>
      </p:pic>
    </p:spTree>
    <p:extLst>
      <p:ext uri="{BB962C8B-B14F-4D97-AF65-F5344CB8AC3E}">
        <p14:creationId xmlns:p14="http://schemas.microsoft.com/office/powerpoint/2010/main" val="1452425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1088</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St. Alexander Schmorell, also known as   St. Alexander of Munich   03/16.09.1917, Orenburg, Russia – 13.07.1943, Munich, Germany</vt:lpstr>
      <vt:lpstr>Martyred at the age of 25 due to his resistance to Nazism. </vt:lpstr>
      <vt:lpstr>PowerPoint Presentation</vt:lpstr>
      <vt:lpstr>PowerPoint Presentation</vt:lpstr>
      <vt:lpstr>Troparion (Tone 4) Today a light adorns our glorious city, having within it your holy relics, O Holy Martyr Alexander; for which sake pray to Christ God, that He deliver us from all tribulations, for gathered together in love we celebrate your radiant memory, imitating your bravery, standing against the godless powers and enemies.  Kontakion (Tone 4) From your mother you did inherit the love of Christ, and through the love of your care-giver you were nourished in the fear of God, O all-glorious one, to Whom you did give thyself, O all-honourable Alexander, and you diligently pray with the angels. Entreat on behalf of all who honour your memory a forgiveness of their sins. </vt:lpstr>
      <vt:lpstr>Two schools and a number of streets are named after him in Germany. </vt:lpstr>
      <vt:lpstr>Existing photos of  the saint</vt:lpstr>
      <vt:lpstr>Glorified as a saint and passion-bearer by the Russian Orthodox Church outside Russia in Munich, 05.02.2012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Alexander Schmorell, also known as   St. Alexander of Munich   03/16.09.1917, Orenburg, Russia – 13.07.1943, Munich, Germany</dc:title>
  <dc:creator>Alison SESI</dc:creator>
  <cp:lastModifiedBy>Alison Sesi</cp:lastModifiedBy>
  <cp:revision>22</cp:revision>
  <dcterms:created xsi:type="dcterms:W3CDTF">2020-06-14T12:13:06Z</dcterms:created>
  <dcterms:modified xsi:type="dcterms:W3CDTF">2020-06-19T11:49:40Z</dcterms:modified>
</cp:coreProperties>
</file>